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A060E-00C7-46B2-AE10-04C035A315DE}" type="datetimeFigureOut">
              <a:rPr lang="en-NZ" smtClean="0"/>
              <a:t>5/06/2012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E53B5-FB57-4BF4-969C-989708E7F28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81014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27983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4510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4856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39224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71655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52859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3510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3860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6198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0013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7996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D8903-56DE-4B67-AFF2-AF59439F4EB3}" type="datetimeFigureOut">
              <a:rPr lang="en-NZ" smtClean="0"/>
              <a:t>5/06/2012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5534B-4943-4225-BF5B-52D338EA1BF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0602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9000">
              <a:srgbClr val="00B0F0"/>
            </a:gs>
            <a:gs pos="8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b="1" dirty="0" smtClean="0">
                <a:solidFill>
                  <a:srgbClr val="7030A0"/>
                </a:solidFill>
                <a:latin typeface="Copperplate Gothic Bold" pitchFamily="34" charset="0"/>
              </a:rPr>
              <a:t>Antarctic krill</a:t>
            </a:r>
            <a:endParaRPr lang="en-NZ" sz="6000" b="1" dirty="0">
              <a:solidFill>
                <a:srgbClr val="7030A0"/>
              </a:solidFill>
              <a:latin typeface="Copperplate Goth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NZ" dirty="0" smtClean="0"/>
              <a:t>BY JOSH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44824"/>
            <a:ext cx="395649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76685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17000" dirty="0">
                <a:latin typeface="AR BLANCA" pitchFamily="2" charset="0"/>
              </a:rPr>
              <a:t/>
            </a:r>
            <a:br>
              <a:rPr lang="en-NZ" sz="17000" dirty="0">
                <a:latin typeface="AR BLANCA" pitchFamily="2" charset="0"/>
              </a:rPr>
            </a:br>
            <a:r>
              <a:rPr lang="en-NZ" sz="20000" dirty="0" smtClean="0">
                <a:latin typeface="AR BLANCA" pitchFamily="2" charset="0"/>
              </a:rPr>
              <a:t/>
            </a:r>
            <a:br>
              <a:rPr lang="en-NZ" sz="20000" dirty="0" smtClean="0">
                <a:latin typeface="AR BLANCA" pitchFamily="2" charset="0"/>
              </a:rPr>
            </a:br>
            <a:r>
              <a:rPr lang="en-NZ" sz="20000" dirty="0">
                <a:latin typeface="AR BLANCA" pitchFamily="2" charset="0"/>
              </a:rPr>
              <a:t/>
            </a:r>
            <a:br>
              <a:rPr lang="en-NZ" sz="20000" dirty="0">
                <a:latin typeface="AR BLANCA" pitchFamily="2" charset="0"/>
              </a:rPr>
            </a:br>
            <a:r>
              <a:rPr lang="en-NZ" sz="20000" dirty="0" smtClean="0">
                <a:latin typeface="AR BLANCA" pitchFamily="2" charset="0"/>
              </a:rPr>
              <a:t/>
            </a:r>
            <a:br>
              <a:rPr lang="en-NZ" sz="20000" dirty="0" smtClean="0">
                <a:latin typeface="AR BLANCA" pitchFamily="2" charset="0"/>
              </a:rPr>
            </a:br>
            <a:r>
              <a:rPr lang="en-NZ" sz="20000" dirty="0" smtClean="0">
                <a:latin typeface="AR BLANCA" pitchFamily="2" charset="0"/>
              </a:rPr>
              <a:t/>
            </a:r>
            <a:br>
              <a:rPr lang="en-NZ" sz="20000" dirty="0" smtClean="0">
                <a:latin typeface="AR BLANCA" pitchFamily="2" charset="0"/>
              </a:rPr>
            </a:br>
            <a:r>
              <a:rPr lang="en-NZ" sz="20000" dirty="0" smtClean="0">
                <a:solidFill>
                  <a:srgbClr val="FF0066"/>
                </a:solidFill>
                <a:latin typeface="AR BLANCA" pitchFamily="2" charset="0"/>
              </a:rPr>
              <a:t>THE</a:t>
            </a:r>
            <a:br>
              <a:rPr lang="en-NZ" sz="20000" dirty="0" smtClean="0">
                <a:solidFill>
                  <a:srgbClr val="FF0066"/>
                </a:solidFill>
                <a:latin typeface="AR BLANCA" pitchFamily="2" charset="0"/>
              </a:rPr>
            </a:br>
            <a:r>
              <a:rPr lang="en-NZ" sz="20000" dirty="0" smtClean="0">
                <a:solidFill>
                  <a:srgbClr val="66FFFF"/>
                </a:solidFill>
                <a:latin typeface="AR BLANCA" pitchFamily="2" charset="0"/>
              </a:rPr>
              <a:t>END</a:t>
            </a:r>
            <a:r>
              <a:rPr lang="en-NZ" sz="20000" dirty="0" smtClean="0">
                <a:latin typeface="AR BLANCA" pitchFamily="2" charset="0"/>
              </a:rPr>
              <a:t/>
            </a:r>
            <a:br>
              <a:rPr lang="en-NZ" sz="20000" dirty="0" smtClean="0">
                <a:latin typeface="AR BLANCA" pitchFamily="2" charset="0"/>
              </a:rPr>
            </a:br>
            <a:r>
              <a:rPr lang="en-NZ" sz="20000" dirty="0" smtClean="0">
                <a:latin typeface="AR BLANCA" pitchFamily="2" charset="0"/>
              </a:rPr>
              <a:t/>
            </a:r>
            <a:br>
              <a:rPr lang="en-NZ" sz="20000" dirty="0" smtClean="0">
                <a:latin typeface="AR BLANCA" pitchFamily="2" charset="0"/>
              </a:rPr>
            </a:br>
            <a:r>
              <a:rPr lang="en-NZ" sz="20000" dirty="0">
                <a:latin typeface="AR BLANCA" pitchFamily="2" charset="0"/>
              </a:rPr>
              <a:t/>
            </a:r>
            <a:br>
              <a:rPr lang="en-NZ" sz="20000" dirty="0">
                <a:latin typeface="AR BLANCA" pitchFamily="2" charset="0"/>
              </a:rPr>
            </a:br>
            <a:endParaRPr lang="en-NZ" sz="17000" dirty="0">
              <a:latin typeface="AR BLANC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79" y="228104"/>
            <a:ext cx="2944326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879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50509E-6 C 0 0.03307 0.02708 0.05989 0.06007 0.05989 C 0.09896 0.05989 0.11302 0.03006 0.11892 0.01202 L 0.125 -0.01203 C 0.13108 -0.03007 0.14601 -0.0599 0.18993 -0.0599 C 0.21806 -0.0599 0.25 -0.03308 0.25 4.50509E-6 C 0.25 0.03307 0.21806 0.05989 0.18993 0.05989 C 0.14601 0.05989 0.13108 0.03006 0.125 0.01202 L 0.11892 -0.01203 C 0.11302 -0.03007 0.09896 -0.0599 0.06007 -0.0599 C 0.02708 -0.0599 0 -0.03308 0 4.50509E-6 Z " pathEditMode="relative" ptsTypes="ffFfff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428">
              <a:srgbClr val="FF0066">
                <a:lumMod val="88000"/>
                <a:lumOff val="12000"/>
              </a:srgbClr>
            </a:gs>
            <a:gs pos="6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are Antarctic Krill?</a:t>
            </a:r>
            <a:r>
              <a:rPr lang="en-NZ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NZ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Tiny like a mini-prawn, Antarctic Krill are 5 centimetres long, weigh 1 gram and can live up to a maximum age of 6 years.</a:t>
            </a:r>
          </a:p>
          <a:p>
            <a:endParaRPr lang="en-NZ" dirty="0"/>
          </a:p>
          <a:p>
            <a:r>
              <a:rPr lang="en-NZ" dirty="0" smtClean="0"/>
              <a:t>They are a very important part of the Antarctic marine environment – because fish, birds whales and hundreds of different animals all feed on krill.</a:t>
            </a:r>
          </a:p>
          <a:p>
            <a:endParaRPr lang="en-NZ" dirty="0"/>
          </a:p>
          <a:p>
            <a:r>
              <a:rPr lang="en-NZ" dirty="0" smtClean="0"/>
              <a:t>Without krill most life forms in the Antarctic would disappear.</a:t>
            </a:r>
          </a:p>
          <a:p>
            <a:endParaRPr lang="en-NZ" dirty="0"/>
          </a:p>
          <a:p>
            <a:endParaRPr lang="en-NZ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9090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rgbClr val="66FFFF"/>
          </a:fgClr>
          <a:bgClr>
            <a:srgbClr val="FF006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6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How do they survive?</a:t>
            </a:r>
            <a:r>
              <a:rPr lang="en-NZ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NZ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Antarctic Krill can swim down to 100 metres below the surface during the day.</a:t>
            </a:r>
          </a:p>
          <a:p>
            <a:endParaRPr lang="en-NZ" dirty="0"/>
          </a:p>
          <a:p>
            <a:r>
              <a:rPr lang="en-NZ" dirty="0" smtClean="0"/>
              <a:t>At night they drift up the water column towards the surface where they find phytoplankton to eat. </a:t>
            </a:r>
          </a:p>
          <a:p>
            <a:endParaRPr lang="en-NZ" dirty="0"/>
          </a:p>
          <a:p>
            <a:r>
              <a:rPr lang="en-NZ" dirty="0" smtClean="0"/>
              <a:t>But they have to be careful they don’t get eaten themselves.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600481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66FF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Special features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Antarctic Krill are the largest of the 85 known krill species.</a:t>
            </a:r>
          </a:p>
          <a:p>
            <a:endParaRPr lang="en-NZ" dirty="0"/>
          </a:p>
          <a:p>
            <a:r>
              <a:rPr lang="en-NZ" dirty="0" smtClean="0"/>
              <a:t>They live in swarms, some of these swarms are so big and dense they can even be seen from space!</a:t>
            </a:r>
          </a:p>
          <a:p>
            <a:endParaRPr lang="en-NZ" dirty="0" smtClean="0"/>
          </a:p>
          <a:p>
            <a:r>
              <a:rPr lang="en-NZ" dirty="0" smtClean="0"/>
              <a:t>The total weight of all Antarctic Krill is more than the total weight of all humans on earth.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2356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0066">
                <a:lumMod val="88000"/>
                <a:lumOff val="12000"/>
              </a:srgbClr>
            </a:gs>
            <a:gs pos="0">
              <a:schemeClr val="tx2">
                <a:lumMod val="40000"/>
                <a:lumOff val="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Where is Krill found?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 They are found in various parts of the Antarctic ocean, in different amounts.</a:t>
            </a:r>
          </a:p>
          <a:p>
            <a:r>
              <a:rPr lang="en-NZ" dirty="0" smtClean="0"/>
              <a:t>Antarctic Krill is located in high quantities closest to the ice.</a:t>
            </a:r>
          </a:p>
          <a:p>
            <a:r>
              <a:rPr lang="en-NZ" dirty="0" smtClean="0"/>
              <a:t>This map shows where Antarctic Krill is found.</a:t>
            </a:r>
          </a:p>
          <a:p>
            <a:pPr marL="0" indent="0">
              <a:buNone/>
            </a:pPr>
            <a:endParaRPr lang="en-N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5"/>
            <a:ext cx="2988840" cy="34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 flipH="1">
            <a:off x="3779913" y="5085184"/>
            <a:ext cx="136815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6775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How do Antarctic Krill breed?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Krill spawn eggs in several “broods”</a:t>
            </a:r>
          </a:p>
          <a:p>
            <a:r>
              <a:rPr lang="en-NZ" dirty="0" smtClean="0"/>
              <a:t>Krill may release eggs multiple times per season </a:t>
            </a:r>
          </a:p>
          <a:p>
            <a:r>
              <a:rPr lang="en-NZ" dirty="0" smtClean="0"/>
              <a:t>The spawning season can last as long as 5 months </a:t>
            </a:r>
          </a:p>
          <a:p>
            <a:r>
              <a:rPr lang="en-NZ" dirty="0" smtClean="0"/>
              <a:t>They are ready to breed after 3 years</a:t>
            </a:r>
          </a:p>
          <a:p>
            <a:r>
              <a:rPr lang="en-NZ" dirty="0" smtClean="0"/>
              <a:t>Both female and male Krill are required to reproduce</a:t>
            </a:r>
          </a:p>
          <a:p>
            <a:pPr marL="0" indent="0">
              <a:buNone/>
            </a:pP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3815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rgbClr val="FF0000"/>
            </a:gs>
            <a:gs pos="8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Where in the food chain are they?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sz="3600" dirty="0" smtClean="0"/>
              <a:t>Code:</a:t>
            </a:r>
            <a:r>
              <a:rPr lang="en-NZ" sz="4400" dirty="0" smtClean="0"/>
              <a:t>                        whale</a:t>
            </a:r>
            <a:endParaRPr lang="en-NZ" sz="4800" dirty="0"/>
          </a:p>
          <a:p>
            <a:pPr marL="0" indent="0">
              <a:buNone/>
            </a:pPr>
            <a:r>
              <a:rPr lang="en-NZ" sz="4400" dirty="0" smtClean="0"/>
              <a:t>E=Eat                               </a:t>
            </a:r>
            <a:r>
              <a:rPr lang="en-NZ" dirty="0" smtClean="0"/>
              <a:t>E</a:t>
            </a:r>
            <a:r>
              <a:rPr lang="en-NZ" sz="4400" dirty="0" smtClean="0"/>
              <a:t>  </a:t>
            </a:r>
            <a:endParaRPr lang="en-NZ" dirty="0" smtClean="0"/>
          </a:p>
          <a:p>
            <a:pPr marL="0" indent="0">
              <a:buNone/>
            </a:pPr>
            <a:r>
              <a:rPr lang="en-NZ" sz="4400" dirty="0" smtClean="0"/>
              <a:t>A=Absorb                 Krill    </a:t>
            </a:r>
            <a:endParaRPr lang="en-NZ" sz="4800" dirty="0" smtClean="0"/>
          </a:p>
          <a:p>
            <a:pPr marL="0" indent="0" algn="ctr">
              <a:buNone/>
            </a:pPr>
            <a:r>
              <a:rPr lang="en-NZ" dirty="0" smtClean="0"/>
              <a:t>       E</a:t>
            </a:r>
          </a:p>
          <a:p>
            <a:pPr marL="0" indent="0" algn="ctr">
              <a:buNone/>
            </a:pPr>
            <a:endParaRPr lang="en-NZ" dirty="0" smtClean="0"/>
          </a:p>
          <a:p>
            <a:pPr marL="0" indent="0" algn="ctr">
              <a:buNone/>
            </a:pPr>
            <a:r>
              <a:rPr lang="en-NZ" sz="4800" dirty="0" smtClean="0"/>
              <a:t>phytoplankton</a:t>
            </a:r>
            <a:endParaRPr lang="en-NZ" sz="5200" dirty="0"/>
          </a:p>
          <a:p>
            <a:pPr marL="0" indent="0" algn="ctr">
              <a:buNone/>
            </a:pPr>
            <a:r>
              <a:rPr lang="en-NZ" dirty="0" smtClean="0"/>
              <a:t>        A</a:t>
            </a:r>
          </a:p>
          <a:p>
            <a:pPr marL="0" indent="0" algn="ctr">
              <a:buNone/>
            </a:pPr>
            <a:r>
              <a:rPr lang="en-NZ" sz="5400" dirty="0" smtClean="0"/>
              <a:t>sun</a:t>
            </a:r>
            <a:endParaRPr lang="en-NZ" sz="5400" dirty="0"/>
          </a:p>
        </p:txBody>
      </p:sp>
      <p:sp>
        <p:nvSpPr>
          <p:cNvPr id="8" name="Down Arrow 7"/>
          <p:cNvSpPr/>
          <p:nvPr/>
        </p:nvSpPr>
        <p:spPr>
          <a:xfrm>
            <a:off x="4211960" y="4797152"/>
            <a:ext cx="72008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9" name="Down Arrow 8"/>
          <p:cNvSpPr/>
          <p:nvPr/>
        </p:nvSpPr>
        <p:spPr>
          <a:xfrm>
            <a:off x="4211960" y="3429000"/>
            <a:ext cx="72008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29" name="Down Arrow 28"/>
          <p:cNvSpPr/>
          <p:nvPr/>
        </p:nvSpPr>
        <p:spPr>
          <a:xfrm>
            <a:off x="4211960" y="2060848"/>
            <a:ext cx="72008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1933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rgbClr val="FF0066"/>
            </a:gs>
            <a:gs pos="8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Changes in Krill environment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In the Antarctic waters, sea ice population is decreasing because of climate change. This impacts Krill since they feed on sea ice algae</a:t>
            </a:r>
          </a:p>
          <a:p>
            <a:r>
              <a:rPr lang="en-NZ" dirty="0" smtClean="0"/>
              <a:t>Antarctic Krill comes from aquaculture industry, which is running out of food to sustain it’s rapid growth</a:t>
            </a:r>
          </a:p>
          <a:p>
            <a:r>
              <a:rPr lang="en-NZ" dirty="0" smtClean="0"/>
              <a:t>Fish farming uses 75% of worlds fish oil 40% of it’s fish meal- which could reach 79% and 48%</a:t>
            </a:r>
          </a:p>
          <a:p>
            <a:pPr marL="0" indent="0">
              <a:buNone/>
            </a:pPr>
            <a:r>
              <a:rPr lang="en-NZ" dirty="0" smtClean="0"/>
              <a:t>    respectively by the end of this decade</a:t>
            </a:r>
          </a:p>
        </p:txBody>
      </p:sp>
    </p:spTree>
    <p:extLst>
      <p:ext uri="{BB962C8B-B14F-4D97-AF65-F5344CB8AC3E}">
        <p14:creationId xmlns:p14="http://schemas.microsoft.com/office/powerpoint/2010/main" val="336071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65000"/>
              </a:schemeClr>
            </a:gs>
            <a:gs pos="8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to stop krill declining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Krill are very dependent on climate for their survival. Their ability to reproduce is dependent on having enough food like sea ice algae.</a:t>
            </a:r>
          </a:p>
          <a:p>
            <a:r>
              <a:rPr lang="en-NZ" dirty="0" smtClean="0"/>
              <a:t>Climate change depletes sea ice as it melts.</a:t>
            </a:r>
          </a:p>
          <a:p>
            <a:r>
              <a:rPr lang="en-NZ" dirty="0" smtClean="0"/>
              <a:t>So to help save Krill we can try to stop eroding their environment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4345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421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Antarctic krill</vt:lpstr>
      <vt:lpstr>What are Antarctic Krill? </vt:lpstr>
      <vt:lpstr>How do they survive? </vt:lpstr>
      <vt:lpstr>Special features</vt:lpstr>
      <vt:lpstr>Where is Krill found?</vt:lpstr>
      <vt:lpstr>How do Antarctic Krill breed?</vt:lpstr>
      <vt:lpstr>Where in the food chain are they?</vt:lpstr>
      <vt:lpstr>Changes in Krill environment</vt:lpstr>
      <vt:lpstr>How to stop krill declining</vt:lpstr>
      <vt:lpstr>     THE END 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28</cp:revision>
  <dcterms:created xsi:type="dcterms:W3CDTF">2012-05-23T03:59:27Z</dcterms:created>
  <dcterms:modified xsi:type="dcterms:W3CDTF">2012-06-05T03:57:12Z</dcterms:modified>
</cp:coreProperties>
</file>